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7" d="100"/>
          <a:sy n="77" d="100"/>
        </p:scale>
        <p:origin x="7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TW" altLang="en-US" smtClean="0"/>
              <a:t>按一下以編輯母片標題樣式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TW" altLang="en-US" smtClean="0"/>
              <a:t>按一下以編輯母片標題樣式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TW" altLang="en-US" smtClean="0"/>
              <a:t>按一下以編輯母片文字樣式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TW" altLang="en-US" smtClean="0"/>
              <a:t>按一下以編輯母片標題樣式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8/14/2017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310563" y="766120"/>
            <a:ext cx="8574622" cy="1178926"/>
          </a:xfrm>
        </p:spPr>
        <p:txBody>
          <a:bodyPr/>
          <a:lstStyle/>
          <a:p>
            <a:r>
              <a:rPr lang="en-US" altLang="zh-TW" dirty="0" smtClean="0"/>
              <a:t>539 </a:t>
            </a:r>
            <a:r>
              <a:rPr lang="zh-TW" altLang="en-US" dirty="0" smtClean="0"/>
              <a:t>星期定位統計學</a:t>
            </a:r>
            <a:endParaRPr lang="zh-TW" altLang="en-US" dirty="0"/>
          </a:p>
        </p:txBody>
      </p:sp>
      <p:sp>
        <p:nvSpPr>
          <p:cNvPr id="3" name="副標題 2"/>
          <p:cNvSpPr>
            <a:spLocks noGrp="1"/>
          </p:cNvSpPr>
          <p:nvPr>
            <p:ph type="subTitle" idx="1"/>
          </p:nvPr>
        </p:nvSpPr>
        <p:spPr>
          <a:xfrm>
            <a:off x="3897540" y="2488743"/>
            <a:ext cx="6987645" cy="1388534"/>
          </a:xfrm>
        </p:spPr>
        <p:txBody>
          <a:bodyPr/>
          <a:lstStyle/>
          <a:p>
            <a:r>
              <a:rPr lang="zh-TW" altLang="en-US" dirty="0" smtClean="0"/>
              <a:t>利用禮拜一到六來統計數字這兩年來的數據是否相同</a:t>
            </a:r>
            <a:endParaRPr lang="zh-TW" altLang="en-US" dirty="0"/>
          </a:p>
        </p:txBody>
      </p:sp>
      <p:sp>
        <p:nvSpPr>
          <p:cNvPr id="4" name="標題 1"/>
          <p:cNvSpPr txBox="1">
            <a:spLocks/>
          </p:cNvSpPr>
          <p:nvPr/>
        </p:nvSpPr>
        <p:spPr>
          <a:xfrm>
            <a:off x="3104051" y="3287814"/>
            <a:ext cx="8574622" cy="1178926"/>
          </a:xfrm>
          <a:prstGeom prst="rect">
            <a:avLst/>
          </a:prstGeom>
          <a:effectLst/>
        </p:spPr>
        <p:txBody>
          <a:bodyPr vert="horz" lIns="91440" tIns="45720" rIns="91440" bIns="45720" rtlCol="0" anchor="b">
            <a:normAutofit fontScale="85000"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TW" altLang="en-US" dirty="0" smtClean="0"/>
              <a:t>您是否在統計觀念上迷失了</a:t>
            </a:r>
            <a:endParaRPr lang="zh-TW" altLang="en-US" dirty="0"/>
          </a:p>
        </p:txBody>
      </p:sp>
    </p:spTree>
    <p:extLst>
      <p:ext uri="{BB962C8B-B14F-4D97-AF65-F5344CB8AC3E}">
        <p14:creationId xmlns:p14="http://schemas.microsoft.com/office/powerpoint/2010/main" val="3728173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2016</a:t>
            </a:r>
            <a:r>
              <a:rPr lang="zh-TW" altLang="en-US" dirty="0" smtClean="0"/>
              <a:t>年程式統計禮拜一到六的強弱順序</a:t>
            </a:r>
            <a:endParaRPr lang="zh-TW" altLang="en-US" dirty="0"/>
          </a:p>
        </p:txBody>
      </p:sp>
      <p:sp>
        <p:nvSpPr>
          <p:cNvPr id="3" name="內容版面配置區 2"/>
          <p:cNvSpPr>
            <a:spLocks noGrp="1"/>
          </p:cNvSpPr>
          <p:nvPr>
            <p:ph idx="1"/>
          </p:nvPr>
        </p:nvSpPr>
        <p:spPr/>
        <p:txBody>
          <a:bodyPr>
            <a:normAutofit fontScale="62500" lnSpcReduction="20000"/>
          </a:bodyPr>
          <a:lstStyle/>
          <a:p>
            <a:r>
              <a:rPr lang="zh-TW" altLang="en-US" dirty="0"/>
              <a:t>星期一 </a:t>
            </a:r>
            <a:r>
              <a:rPr lang="en-US" altLang="zh-TW" dirty="0"/>
              <a:t>: 8/27/36/16/17/30/9/19/22/24/4/6/10/11/13/23/28/33/3/26/29/2/12/14/15/18/5/32/34/20/25/31/35/37/38/39/21/1/7/</a:t>
            </a:r>
          </a:p>
          <a:p>
            <a:r>
              <a:rPr lang="zh-TW" altLang="en-US" dirty="0"/>
              <a:t>星期二 </a:t>
            </a:r>
            <a:r>
              <a:rPr lang="en-US" altLang="zh-TW" dirty="0"/>
              <a:t>: 21/4/9/17/20/12/19/25/34/2/29/33/28/31/39/1/8/11/16/27/5/13/15/32/35/38/26/36/22/23/30/6/7/10/14/18/3/24/37/</a:t>
            </a:r>
          </a:p>
          <a:p>
            <a:r>
              <a:rPr lang="zh-TW" altLang="en-US" dirty="0"/>
              <a:t>星期三 </a:t>
            </a:r>
            <a:r>
              <a:rPr lang="en-US" altLang="zh-TW" dirty="0"/>
              <a:t>: 9/7/15/27/34/8/17/5/20/29/32/11/13/35/2/18/33/36/37/3/12/19/21/25/38/1/4/22/31/6/10/16/30/39/14/23/24/26/28/</a:t>
            </a:r>
          </a:p>
          <a:p>
            <a:r>
              <a:rPr lang="zh-TW" altLang="en-US" dirty="0"/>
              <a:t>星期四 </a:t>
            </a:r>
            <a:r>
              <a:rPr lang="en-US" altLang="zh-TW" dirty="0"/>
              <a:t>: 25/11/26/2/23/36/7/16/17/38/4/6/14/21/27/29/30/10/20/22/34/35/37/3/5/9/12/32/24/33/39/1/31/18/19/8/13/15/28/</a:t>
            </a:r>
          </a:p>
          <a:p>
            <a:r>
              <a:rPr lang="zh-TW" altLang="en-US" dirty="0"/>
              <a:t>星期五 </a:t>
            </a:r>
            <a:r>
              <a:rPr lang="en-US" altLang="zh-TW" dirty="0"/>
              <a:t>: 32/15/8/22/35/6/18/25/2/5/20/7/10/4/11/16/19/31/33/36/28/30/38/3/12/34/14/21/23/24/37/13/27/29/1/17/26/39/9/</a:t>
            </a:r>
          </a:p>
          <a:p>
            <a:r>
              <a:rPr lang="zh-TW" altLang="en-US" dirty="0"/>
              <a:t>星期六 </a:t>
            </a:r>
            <a:r>
              <a:rPr lang="en-US" altLang="zh-TW" dirty="0"/>
              <a:t>: 15/7/5/10/16/17/22/25/9/20/18/38/1/8/28/29/35/37/11/14/21/12/26/27/4/6/31/39/34/2/24/36/3/19/30/33/23/32/13/</a:t>
            </a:r>
            <a:endParaRPr lang="zh-TW" altLang="en-US" dirty="0"/>
          </a:p>
        </p:txBody>
      </p:sp>
    </p:spTree>
    <p:extLst>
      <p:ext uri="{BB962C8B-B14F-4D97-AF65-F5344CB8AC3E}">
        <p14:creationId xmlns:p14="http://schemas.microsoft.com/office/powerpoint/2010/main" val="3174287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2017</a:t>
            </a:r>
            <a:r>
              <a:rPr lang="zh-TW" altLang="en-US" dirty="0" smtClean="0"/>
              <a:t>年</a:t>
            </a:r>
            <a:r>
              <a:rPr lang="zh-TW" altLang="en-US" dirty="0"/>
              <a:t>程式統計禮拜一到六的強弱順序</a:t>
            </a:r>
          </a:p>
        </p:txBody>
      </p:sp>
      <p:sp>
        <p:nvSpPr>
          <p:cNvPr id="3" name="內容版面配置區 2"/>
          <p:cNvSpPr>
            <a:spLocks noGrp="1"/>
          </p:cNvSpPr>
          <p:nvPr>
            <p:ph idx="1"/>
          </p:nvPr>
        </p:nvSpPr>
        <p:spPr/>
        <p:txBody>
          <a:bodyPr>
            <a:normAutofit fontScale="62500" lnSpcReduction="20000"/>
          </a:bodyPr>
          <a:lstStyle/>
          <a:p>
            <a:r>
              <a:rPr lang="zh-TW" altLang="en-US" dirty="0"/>
              <a:t>星期一 </a:t>
            </a:r>
            <a:r>
              <a:rPr lang="en-US" altLang="zh-TW" dirty="0"/>
              <a:t>: 17/8/9/6/30/18/28/36/3/16/27/33/14/22/24/29/32/4/10/11/13/19/25/2/5/7/12/15/20/21/23/26/31/38/39/1/34/35/37/</a:t>
            </a:r>
          </a:p>
          <a:p>
            <a:r>
              <a:rPr lang="zh-TW" altLang="en-US" dirty="0"/>
              <a:t>星期二 </a:t>
            </a:r>
            <a:r>
              <a:rPr lang="en-US" altLang="zh-TW" dirty="0"/>
              <a:t>: 21/17/2/20/32/4/5/19/34/15/25/28/38/39/9/12/30/35/7/10/13/22/26/27/29/31/1/3/6/11/23/33/37/8/18/36/16/24/14/</a:t>
            </a:r>
          </a:p>
          <a:p>
            <a:r>
              <a:rPr lang="zh-TW" altLang="en-US" dirty="0"/>
              <a:t>星期三 </a:t>
            </a:r>
            <a:r>
              <a:rPr lang="en-US" altLang="zh-TW" dirty="0"/>
              <a:t>: 2/27/32/5/9/11/15/17/34/38/7/13/16/31/1/8/12/14/33/35/36/4/19/20/21/25/29/39/3/10/18/22/6/23/28/37/24/26/30/</a:t>
            </a:r>
          </a:p>
          <a:p>
            <a:r>
              <a:rPr lang="zh-TW" altLang="en-US" dirty="0"/>
              <a:t>星期四 </a:t>
            </a:r>
            <a:r>
              <a:rPr lang="en-US" altLang="zh-TW" dirty="0"/>
              <a:t>: 25/11/7/9/16/17/1/2/22/23/27/4/10/21/24/33/37/39/5/6/12/14/20/26/29/30/34/35/36/18/19/31/3/8/13/15/28/32/38/</a:t>
            </a:r>
          </a:p>
          <a:p>
            <a:r>
              <a:rPr lang="zh-TW" altLang="en-US" dirty="0"/>
              <a:t>星期五 </a:t>
            </a:r>
            <a:r>
              <a:rPr lang="en-US" altLang="zh-TW" dirty="0"/>
              <a:t>: 32/8/20/5/15/18/35/6/10/22/25/33/2/3/7/16/30/36/4/12/13/24/28/31/14/19/21/23/29/34/1/11/26/27/37/9/17/38/39/</a:t>
            </a:r>
          </a:p>
          <a:p>
            <a:r>
              <a:rPr lang="zh-TW" altLang="en-US" dirty="0"/>
              <a:t>星期六 </a:t>
            </a:r>
            <a:r>
              <a:rPr lang="en-US" altLang="zh-TW" dirty="0"/>
              <a:t>: 15/20/10/37/1/17/22/9/12/16/25/29/5/7/18/28/38/11/35/4/8/21/31/2/3/6/23/34/39/26/27/36/13/19/30/32/14/24/33/</a:t>
            </a:r>
            <a:endParaRPr lang="zh-TW" altLang="en-US" dirty="0"/>
          </a:p>
        </p:txBody>
      </p:sp>
    </p:spTree>
    <p:extLst>
      <p:ext uri="{BB962C8B-B14F-4D97-AF65-F5344CB8AC3E}">
        <p14:creationId xmlns:p14="http://schemas.microsoft.com/office/powerpoint/2010/main" val="11871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99584" y="0"/>
            <a:ext cx="10018713" cy="690418"/>
          </a:xfrm>
        </p:spPr>
        <p:txBody>
          <a:bodyPr>
            <a:normAutofit fontScale="90000"/>
          </a:bodyPr>
          <a:lstStyle/>
          <a:p>
            <a:r>
              <a:rPr lang="zh-TW" altLang="en-US" dirty="0" smtClean="0"/>
              <a:t>兩年來前</a:t>
            </a:r>
            <a:r>
              <a:rPr lang="en-US" altLang="zh-TW" dirty="0" smtClean="0"/>
              <a:t>10</a:t>
            </a:r>
            <a:r>
              <a:rPr lang="zh-TW" altLang="en-US" dirty="0" smtClean="0"/>
              <a:t>個數字的共通點</a:t>
            </a:r>
            <a:endParaRPr lang="zh-TW" altLang="en-US" dirty="0"/>
          </a:p>
        </p:txBody>
      </p:sp>
      <p:sp>
        <p:nvSpPr>
          <p:cNvPr id="3" name="內容版面配置區 2"/>
          <p:cNvSpPr>
            <a:spLocks noGrp="1"/>
          </p:cNvSpPr>
          <p:nvPr>
            <p:ph idx="1"/>
          </p:nvPr>
        </p:nvSpPr>
        <p:spPr>
          <a:xfrm>
            <a:off x="1428891" y="884381"/>
            <a:ext cx="10018713" cy="5710383"/>
          </a:xfrm>
        </p:spPr>
        <p:txBody>
          <a:bodyPr>
            <a:normAutofit fontScale="62500" lnSpcReduction="20000"/>
          </a:bodyPr>
          <a:lstStyle/>
          <a:p>
            <a:r>
              <a:rPr lang="en-US" altLang="zh-TW" dirty="0" smtClean="0"/>
              <a:t>2016</a:t>
            </a:r>
            <a:r>
              <a:rPr lang="zh-TW" altLang="en-US" dirty="0" smtClean="0"/>
              <a:t>年數據分析</a:t>
            </a:r>
            <a:endParaRPr lang="en-US" altLang="zh-TW" dirty="0" smtClean="0"/>
          </a:p>
          <a:p>
            <a:r>
              <a:rPr lang="zh-TW" altLang="en-US" dirty="0" smtClean="0"/>
              <a:t>星期一 </a:t>
            </a:r>
            <a:r>
              <a:rPr lang="en-US" altLang="zh-TW" dirty="0"/>
              <a:t>: </a:t>
            </a:r>
            <a:r>
              <a:rPr lang="en-US" altLang="zh-TW" dirty="0">
                <a:solidFill>
                  <a:srgbClr val="FF0000"/>
                </a:solidFill>
              </a:rPr>
              <a:t>8</a:t>
            </a:r>
            <a:r>
              <a:rPr lang="en-US" altLang="zh-TW" dirty="0">
                <a:solidFill>
                  <a:schemeClr val="accent1"/>
                </a:solidFill>
              </a:rPr>
              <a:t>/27/</a:t>
            </a:r>
            <a:r>
              <a:rPr lang="en-US" altLang="zh-TW" dirty="0">
                <a:solidFill>
                  <a:srgbClr val="FF0000"/>
                </a:solidFill>
              </a:rPr>
              <a:t>36</a:t>
            </a:r>
            <a:r>
              <a:rPr lang="en-US" altLang="zh-TW" dirty="0">
                <a:solidFill>
                  <a:schemeClr val="accent1"/>
                </a:solidFill>
              </a:rPr>
              <a:t>/16/</a:t>
            </a:r>
            <a:r>
              <a:rPr lang="en-US" altLang="zh-TW" dirty="0">
                <a:solidFill>
                  <a:srgbClr val="FF0000"/>
                </a:solidFill>
              </a:rPr>
              <a:t>17</a:t>
            </a:r>
            <a:r>
              <a:rPr lang="en-US" altLang="zh-TW" dirty="0">
                <a:solidFill>
                  <a:schemeClr val="accent1"/>
                </a:solidFill>
              </a:rPr>
              <a:t>/</a:t>
            </a:r>
            <a:r>
              <a:rPr lang="en-US" altLang="zh-TW" dirty="0">
                <a:solidFill>
                  <a:srgbClr val="FF0000"/>
                </a:solidFill>
              </a:rPr>
              <a:t>30</a:t>
            </a:r>
            <a:r>
              <a:rPr lang="en-US" altLang="zh-TW" dirty="0">
                <a:solidFill>
                  <a:schemeClr val="accent1"/>
                </a:solidFill>
              </a:rPr>
              <a:t>/</a:t>
            </a:r>
            <a:r>
              <a:rPr lang="en-US" altLang="zh-TW" dirty="0">
                <a:solidFill>
                  <a:srgbClr val="FF0000"/>
                </a:solidFill>
              </a:rPr>
              <a:t>9</a:t>
            </a:r>
            <a:r>
              <a:rPr lang="en-US" altLang="zh-TW" dirty="0">
                <a:solidFill>
                  <a:schemeClr val="accent1"/>
                </a:solidFill>
              </a:rPr>
              <a:t>/19/22/24</a:t>
            </a:r>
            <a:r>
              <a:rPr lang="en-US" altLang="zh-TW" dirty="0"/>
              <a:t>/4/6/10/11/13/23/28/33/3/26/29/2/12/14/15/18/5/32/34/20/25/31/35/37/38/39/21/1/7/</a:t>
            </a:r>
          </a:p>
          <a:p>
            <a:r>
              <a:rPr lang="zh-TW" altLang="en-US" dirty="0"/>
              <a:t>星期二 </a:t>
            </a:r>
            <a:r>
              <a:rPr lang="en-US" altLang="zh-TW" dirty="0"/>
              <a:t>: </a:t>
            </a:r>
            <a:r>
              <a:rPr lang="en-US" altLang="zh-TW" dirty="0">
                <a:solidFill>
                  <a:srgbClr val="FF0000"/>
                </a:solidFill>
              </a:rPr>
              <a:t>21</a:t>
            </a:r>
            <a:r>
              <a:rPr lang="en-US" altLang="zh-TW" dirty="0">
                <a:solidFill>
                  <a:schemeClr val="accent1"/>
                </a:solidFill>
              </a:rPr>
              <a:t>/</a:t>
            </a:r>
            <a:r>
              <a:rPr lang="en-US" altLang="zh-TW" dirty="0">
                <a:solidFill>
                  <a:srgbClr val="FF0000"/>
                </a:solidFill>
              </a:rPr>
              <a:t>4</a:t>
            </a:r>
            <a:r>
              <a:rPr lang="en-US" altLang="zh-TW" dirty="0">
                <a:solidFill>
                  <a:schemeClr val="accent1"/>
                </a:solidFill>
              </a:rPr>
              <a:t>/9/</a:t>
            </a:r>
            <a:r>
              <a:rPr lang="en-US" altLang="zh-TW" dirty="0">
                <a:solidFill>
                  <a:srgbClr val="FF0000"/>
                </a:solidFill>
              </a:rPr>
              <a:t>17</a:t>
            </a:r>
            <a:r>
              <a:rPr lang="en-US" altLang="zh-TW" dirty="0">
                <a:solidFill>
                  <a:schemeClr val="accent1"/>
                </a:solidFill>
              </a:rPr>
              <a:t>/</a:t>
            </a:r>
            <a:r>
              <a:rPr lang="en-US" altLang="zh-TW" dirty="0">
                <a:solidFill>
                  <a:srgbClr val="FF0000"/>
                </a:solidFill>
              </a:rPr>
              <a:t>20</a:t>
            </a:r>
            <a:r>
              <a:rPr lang="en-US" altLang="zh-TW" dirty="0">
                <a:solidFill>
                  <a:schemeClr val="accent1"/>
                </a:solidFill>
              </a:rPr>
              <a:t>/12/</a:t>
            </a:r>
            <a:r>
              <a:rPr lang="en-US" altLang="zh-TW" dirty="0">
                <a:solidFill>
                  <a:srgbClr val="FF0000"/>
                </a:solidFill>
              </a:rPr>
              <a:t>19</a:t>
            </a:r>
            <a:r>
              <a:rPr lang="en-US" altLang="zh-TW" dirty="0">
                <a:solidFill>
                  <a:schemeClr val="accent1"/>
                </a:solidFill>
              </a:rPr>
              <a:t>/25/</a:t>
            </a:r>
            <a:r>
              <a:rPr lang="en-US" altLang="zh-TW" dirty="0">
                <a:solidFill>
                  <a:srgbClr val="FF0000"/>
                </a:solidFill>
              </a:rPr>
              <a:t>34</a:t>
            </a:r>
            <a:r>
              <a:rPr lang="en-US" altLang="zh-TW" dirty="0">
                <a:solidFill>
                  <a:schemeClr val="accent1"/>
                </a:solidFill>
              </a:rPr>
              <a:t>/</a:t>
            </a:r>
            <a:r>
              <a:rPr lang="en-US" altLang="zh-TW" dirty="0">
                <a:solidFill>
                  <a:srgbClr val="FF0000"/>
                </a:solidFill>
              </a:rPr>
              <a:t>2</a:t>
            </a:r>
            <a:r>
              <a:rPr lang="en-US" altLang="zh-TW" dirty="0"/>
              <a:t>/29/33/28/31/39/1/8/11/16/27/5/13/15/32/35/38/26/36/22/23/30/6/7/10/14/18/3/24/37/</a:t>
            </a:r>
          </a:p>
          <a:p>
            <a:r>
              <a:rPr lang="zh-TW" altLang="en-US" dirty="0"/>
              <a:t>星期三 </a:t>
            </a:r>
            <a:r>
              <a:rPr lang="en-US" altLang="zh-TW" dirty="0"/>
              <a:t>: </a:t>
            </a:r>
            <a:r>
              <a:rPr lang="en-US" altLang="zh-TW" dirty="0">
                <a:solidFill>
                  <a:srgbClr val="FF0000"/>
                </a:solidFill>
              </a:rPr>
              <a:t>9</a:t>
            </a:r>
            <a:r>
              <a:rPr lang="en-US" altLang="zh-TW" dirty="0">
                <a:solidFill>
                  <a:schemeClr val="accent1"/>
                </a:solidFill>
              </a:rPr>
              <a:t>/7/</a:t>
            </a:r>
            <a:r>
              <a:rPr lang="en-US" altLang="zh-TW" dirty="0">
                <a:solidFill>
                  <a:srgbClr val="FF0000"/>
                </a:solidFill>
              </a:rPr>
              <a:t>15</a:t>
            </a:r>
            <a:r>
              <a:rPr lang="en-US" altLang="zh-TW" dirty="0">
                <a:solidFill>
                  <a:schemeClr val="accent1"/>
                </a:solidFill>
              </a:rPr>
              <a:t>/</a:t>
            </a:r>
            <a:r>
              <a:rPr lang="en-US" altLang="zh-TW" dirty="0">
                <a:solidFill>
                  <a:srgbClr val="FF0000"/>
                </a:solidFill>
              </a:rPr>
              <a:t>27</a:t>
            </a:r>
            <a:r>
              <a:rPr lang="en-US" altLang="zh-TW" dirty="0">
                <a:solidFill>
                  <a:schemeClr val="accent1"/>
                </a:solidFill>
              </a:rPr>
              <a:t>/</a:t>
            </a:r>
            <a:r>
              <a:rPr lang="en-US" altLang="zh-TW" dirty="0">
                <a:solidFill>
                  <a:srgbClr val="FF0000"/>
                </a:solidFill>
              </a:rPr>
              <a:t>34</a:t>
            </a:r>
            <a:r>
              <a:rPr lang="en-US" altLang="zh-TW" dirty="0">
                <a:solidFill>
                  <a:schemeClr val="accent1"/>
                </a:solidFill>
              </a:rPr>
              <a:t>/8/</a:t>
            </a:r>
            <a:r>
              <a:rPr lang="en-US" altLang="zh-TW" dirty="0">
                <a:solidFill>
                  <a:srgbClr val="FF0000"/>
                </a:solidFill>
              </a:rPr>
              <a:t>17</a:t>
            </a:r>
            <a:r>
              <a:rPr lang="en-US" altLang="zh-TW" dirty="0">
                <a:solidFill>
                  <a:schemeClr val="accent1"/>
                </a:solidFill>
              </a:rPr>
              <a:t>/</a:t>
            </a:r>
            <a:r>
              <a:rPr lang="en-US" altLang="zh-TW" dirty="0">
                <a:solidFill>
                  <a:srgbClr val="FF0000"/>
                </a:solidFill>
              </a:rPr>
              <a:t>5</a:t>
            </a:r>
            <a:r>
              <a:rPr lang="en-US" altLang="zh-TW" dirty="0">
                <a:solidFill>
                  <a:schemeClr val="accent1"/>
                </a:solidFill>
              </a:rPr>
              <a:t>/20/29</a:t>
            </a:r>
            <a:r>
              <a:rPr lang="en-US" altLang="zh-TW" dirty="0"/>
              <a:t>/32/11/13/35/2/18/33/36/37/3/12/19/21/25/38/1/4/22/31/6/10/16/30/39/14/23/24/26/28/</a:t>
            </a:r>
          </a:p>
          <a:p>
            <a:r>
              <a:rPr lang="zh-TW" altLang="en-US" dirty="0"/>
              <a:t>星期四 </a:t>
            </a:r>
            <a:r>
              <a:rPr lang="en-US" altLang="zh-TW" dirty="0"/>
              <a:t>: </a:t>
            </a:r>
            <a:r>
              <a:rPr lang="en-US" altLang="zh-TW" dirty="0">
                <a:solidFill>
                  <a:srgbClr val="FF0000"/>
                </a:solidFill>
              </a:rPr>
              <a:t>25</a:t>
            </a:r>
            <a:r>
              <a:rPr lang="en-US" altLang="zh-TW" dirty="0">
                <a:solidFill>
                  <a:schemeClr val="accent1"/>
                </a:solidFill>
              </a:rPr>
              <a:t>/</a:t>
            </a:r>
            <a:r>
              <a:rPr lang="en-US" altLang="zh-TW" dirty="0">
                <a:solidFill>
                  <a:srgbClr val="FF0000"/>
                </a:solidFill>
              </a:rPr>
              <a:t>11</a:t>
            </a:r>
            <a:r>
              <a:rPr lang="en-US" altLang="zh-TW" dirty="0">
                <a:solidFill>
                  <a:schemeClr val="accent1"/>
                </a:solidFill>
              </a:rPr>
              <a:t>/26/</a:t>
            </a:r>
            <a:r>
              <a:rPr lang="en-US" altLang="zh-TW" dirty="0">
                <a:solidFill>
                  <a:srgbClr val="FF0000"/>
                </a:solidFill>
              </a:rPr>
              <a:t>2</a:t>
            </a:r>
            <a:r>
              <a:rPr lang="en-US" altLang="zh-TW" dirty="0">
                <a:solidFill>
                  <a:schemeClr val="accent1"/>
                </a:solidFill>
              </a:rPr>
              <a:t>/</a:t>
            </a:r>
            <a:r>
              <a:rPr lang="en-US" altLang="zh-TW" dirty="0">
                <a:solidFill>
                  <a:srgbClr val="FF0000"/>
                </a:solidFill>
              </a:rPr>
              <a:t>23</a:t>
            </a:r>
            <a:r>
              <a:rPr lang="en-US" altLang="zh-TW" dirty="0">
                <a:solidFill>
                  <a:schemeClr val="accent1"/>
                </a:solidFill>
              </a:rPr>
              <a:t>/36/</a:t>
            </a:r>
            <a:r>
              <a:rPr lang="en-US" altLang="zh-TW" dirty="0">
                <a:solidFill>
                  <a:srgbClr val="FF0000"/>
                </a:solidFill>
              </a:rPr>
              <a:t>7</a:t>
            </a:r>
            <a:r>
              <a:rPr lang="en-US" altLang="zh-TW" dirty="0">
                <a:solidFill>
                  <a:schemeClr val="accent1"/>
                </a:solidFill>
              </a:rPr>
              <a:t>/</a:t>
            </a:r>
            <a:r>
              <a:rPr lang="en-US" altLang="zh-TW" dirty="0">
                <a:solidFill>
                  <a:srgbClr val="FF0000"/>
                </a:solidFill>
              </a:rPr>
              <a:t>16</a:t>
            </a:r>
            <a:r>
              <a:rPr lang="en-US" altLang="zh-TW" dirty="0">
                <a:solidFill>
                  <a:schemeClr val="accent1"/>
                </a:solidFill>
              </a:rPr>
              <a:t>/</a:t>
            </a:r>
            <a:r>
              <a:rPr lang="en-US" altLang="zh-TW" dirty="0">
                <a:solidFill>
                  <a:srgbClr val="FF0000"/>
                </a:solidFill>
              </a:rPr>
              <a:t>17</a:t>
            </a:r>
            <a:r>
              <a:rPr lang="en-US" altLang="zh-TW" dirty="0">
                <a:solidFill>
                  <a:schemeClr val="accent1"/>
                </a:solidFill>
              </a:rPr>
              <a:t>/38</a:t>
            </a:r>
            <a:r>
              <a:rPr lang="en-US" altLang="zh-TW" dirty="0"/>
              <a:t>/4/6/14/21/27/29/30/10/20/22/34/35/37/3/5/9/12/32/24/33/39/1/31/18/19/8/13/15/28/</a:t>
            </a:r>
          </a:p>
          <a:p>
            <a:r>
              <a:rPr lang="zh-TW" altLang="en-US" dirty="0"/>
              <a:t>星期五 </a:t>
            </a:r>
            <a:r>
              <a:rPr lang="en-US" altLang="zh-TW" dirty="0"/>
              <a:t>: </a:t>
            </a:r>
            <a:r>
              <a:rPr lang="en-US" altLang="zh-TW" dirty="0">
                <a:solidFill>
                  <a:srgbClr val="FF0000"/>
                </a:solidFill>
              </a:rPr>
              <a:t>32</a:t>
            </a:r>
            <a:r>
              <a:rPr lang="en-US" altLang="zh-TW" dirty="0">
                <a:solidFill>
                  <a:schemeClr val="accent1"/>
                </a:solidFill>
              </a:rPr>
              <a:t>/</a:t>
            </a:r>
            <a:r>
              <a:rPr lang="en-US" altLang="zh-TW" dirty="0">
                <a:solidFill>
                  <a:srgbClr val="FF0000"/>
                </a:solidFill>
              </a:rPr>
              <a:t>15</a:t>
            </a:r>
            <a:r>
              <a:rPr lang="en-US" altLang="zh-TW" dirty="0">
                <a:solidFill>
                  <a:schemeClr val="accent1"/>
                </a:solidFill>
              </a:rPr>
              <a:t>/</a:t>
            </a:r>
            <a:r>
              <a:rPr lang="en-US" altLang="zh-TW" dirty="0">
                <a:solidFill>
                  <a:srgbClr val="FF0000"/>
                </a:solidFill>
              </a:rPr>
              <a:t>8</a:t>
            </a:r>
            <a:r>
              <a:rPr lang="en-US" altLang="zh-TW" dirty="0">
                <a:solidFill>
                  <a:schemeClr val="accent1"/>
                </a:solidFill>
              </a:rPr>
              <a:t>/</a:t>
            </a:r>
            <a:r>
              <a:rPr lang="en-US" altLang="zh-TW" dirty="0">
                <a:solidFill>
                  <a:srgbClr val="FF0000"/>
                </a:solidFill>
              </a:rPr>
              <a:t>22</a:t>
            </a:r>
            <a:r>
              <a:rPr lang="en-US" altLang="zh-TW" dirty="0">
                <a:solidFill>
                  <a:schemeClr val="accent1"/>
                </a:solidFill>
              </a:rPr>
              <a:t>/</a:t>
            </a:r>
            <a:r>
              <a:rPr lang="en-US" altLang="zh-TW" dirty="0">
                <a:solidFill>
                  <a:srgbClr val="FF0000"/>
                </a:solidFill>
              </a:rPr>
              <a:t>35</a:t>
            </a:r>
            <a:r>
              <a:rPr lang="en-US" altLang="zh-TW" dirty="0">
                <a:solidFill>
                  <a:schemeClr val="accent1"/>
                </a:solidFill>
              </a:rPr>
              <a:t>/</a:t>
            </a:r>
            <a:r>
              <a:rPr lang="en-US" altLang="zh-TW" dirty="0">
                <a:solidFill>
                  <a:srgbClr val="FF0000"/>
                </a:solidFill>
              </a:rPr>
              <a:t>6</a:t>
            </a:r>
            <a:r>
              <a:rPr lang="en-US" altLang="zh-TW" dirty="0">
                <a:solidFill>
                  <a:schemeClr val="accent1"/>
                </a:solidFill>
              </a:rPr>
              <a:t>/</a:t>
            </a:r>
            <a:r>
              <a:rPr lang="en-US" altLang="zh-TW" dirty="0">
                <a:solidFill>
                  <a:srgbClr val="FF0000"/>
                </a:solidFill>
              </a:rPr>
              <a:t>18</a:t>
            </a:r>
            <a:r>
              <a:rPr lang="en-US" altLang="zh-TW" dirty="0">
                <a:solidFill>
                  <a:schemeClr val="accent1"/>
                </a:solidFill>
              </a:rPr>
              <a:t>/25/2/</a:t>
            </a:r>
            <a:r>
              <a:rPr lang="en-US" altLang="zh-TW" dirty="0">
                <a:solidFill>
                  <a:srgbClr val="FF0000"/>
                </a:solidFill>
              </a:rPr>
              <a:t>5</a:t>
            </a:r>
            <a:r>
              <a:rPr lang="en-US" altLang="zh-TW" dirty="0"/>
              <a:t>/20/7/10/4/11/16/19/31/33/36/28/30/38/3/12/34/14/21/23/24/37/13/27/29/1/17/26/39/9/</a:t>
            </a:r>
          </a:p>
          <a:p>
            <a:r>
              <a:rPr lang="zh-TW" altLang="en-US" dirty="0"/>
              <a:t>星期六 </a:t>
            </a:r>
            <a:r>
              <a:rPr lang="en-US" altLang="zh-TW" dirty="0"/>
              <a:t>: </a:t>
            </a:r>
            <a:r>
              <a:rPr lang="en-US" altLang="zh-TW" dirty="0">
                <a:solidFill>
                  <a:srgbClr val="FF0000"/>
                </a:solidFill>
              </a:rPr>
              <a:t>15</a:t>
            </a:r>
            <a:r>
              <a:rPr lang="en-US" altLang="zh-TW" dirty="0">
                <a:solidFill>
                  <a:schemeClr val="accent1"/>
                </a:solidFill>
              </a:rPr>
              <a:t>/7/5/</a:t>
            </a:r>
            <a:r>
              <a:rPr lang="en-US" altLang="zh-TW" dirty="0">
                <a:solidFill>
                  <a:srgbClr val="FF0000"/>
                </a:solidFill>
              </a:rPr>
              <a:t>10</a:t>
            </a:r>
            <a:r>
              <a:rPr lang="en-US" altLang="zh-TW" dirty="0">
                <a:solidFill>
                  <a:schemeClr val="accent1"/>
                </a:solidFill>
              </a:rPr>
              <a:t>/</a:t>
            </a:r>
            <a:r>
              <a:rPr lang="en-US" altLang="zh-TW" dirty="0">
                <a:solidFill>
                  <a:srgbClr val="FF0000"/>
                </a:solidFill>
              </a:rPr>
              <a:t>16</a:t>
            </a:r>
            <a:r>
              <a:rPr lang="en-US" altLang="zh-TW" dirty="0">
                <a:solidFill>
                  <a:schemeClr val="accent1"/>
                </a:solidFill>
              </a:rPr>
              <a:t>/</a:t>
            </a:r>
            <a:r>
              <a:rPr lang="en-US" altLang="zh-TW" dirty="0">
                <a:solidFill>
                  <a:srgbClr val="FF0000"/>
                </a:solidFill>
              </a:rPr>
              <a:t>17</a:t>
            </a:r>
            <a:r>
              <a:rPr lang="en-US" altLang="zh-TW" dirty="0">
                <a:solidFill>
                  <a:schemeClr val="accent1"/>
                </a:solidFill>
              </a:rPr>
              <a:t>/</a:t>
            </a:r>
            <a:r>
              <a:rPr lang="en-US" altLang="zh-TW" dirty="0">
                <a:solidFill>
                  <a:srgbClr val="FF0000"/>
                </a:solidFill>
              </a:rPr>
              <a:t>22</a:t>
            </a:r>
            <a:r>
              <a:rPr lang="en-US" altLang="zh-TW" dirty="0">
                <a:solidFill>
                  <a:schemeClr val="accent1"/>
                </a:solidFill>
              </a:rPr>
              <a:t>/25/</a:t>
            </a:r>
            <a:r>
              <a:rPr lang="en-US" altLang="zh-TW" dirty="0">
                <a:solidFill>
                  <a:srgbClr val="FF0000"/>
                </a:solidFill>
              </a:rPr>
              <a:t>9</a:t>
            </a:r>
            <a:r>
              <a:rPr lang="en-US" altLang="zh-TW" dirty="0">
                <a:solidFill>
                  <a:schemeClr val="accent1"/>
                </a:solidFill>
              </a:rPr>
              <a:t>/</a:t>
            </a:r>
            <a:r>
              <a:rPr lang="en-US" altLang="zh-TW" dirty="0">
                <a:solidFill>
                  <a:srgbClr val="FF0000"/>
                </a:solidFill>
              </a:rPr>
              <a:t>20</a:t>
            </a:r>
            <a:r>
              <a:rPr lang="en-US" altLang="zh-TW" dirty="0"/>
              <a:t>/18/38/1/8/28/29/35/37/11/14/21/12/26/27/4/6/31/39/34/2/24/36/3/19/30/33/23/32/13</a:t>
            </a:r>
            <a:r>
              <a:rPr lang="en-US" altLang="zh-TW" dirty="0" smtClean="0"/>
              <a:t>/</a:t>
            </a:r>
          </a:p>
          <a:p>
            <a:endParaRPr lang="en-US" altLang="zh-TW" dirty="0"/>
          </a:p>
          <a:p>
            <a:r>
              <a:rPr lang="en-US" altLang="zh-TW" dirty="0" smtClean="0"/>
              <a:t>2017</a:t>
            </a:r>
            <a:r>
              <a:rPr lang="zh-TW" altLang="en-US" dirty="0" smtClean="0"/>
              <a:t>年數據分析</a:t>
            </a:r>
            <a:endParaRPr lang="en-US" altLang="zh-TW" dirty="0" smtClean="0"/>
          </a:p>
          <a:p>
            <a:r>
              <a:rPr lang="zh-TW" altLang="en-US" dirty="0"/>
              <a:t>星期一 </a:t>
            </a:r>
            <a:r>
              <a:rPr lang="en-US" altLang="zh-TW" dirty="0"/>
              <a:t>: </a:t>
            </a:r>
            <a:r>
              <a:rPr lang="en-US" altLang="zh-TW" dirty="0">
                <a:solidFill>
                  <a:srgbClr val="FF0000"/>
                </a:solidFill>
              </a:rPr>
              <a:t>17</a:t>
            </a:r>
            <a:r>
              <a:rPr lang="en-US" altLang="zh-TW" dirty="0">
                <a:solidFill>
                  <a:schemeClr val="accent1"/>
                </a:solidFill>
              </a:rPr>
              <a:t>/</a:t>
            </a:r>
            <a:r>
              <a:rPr lang="en-US" altLang="zh-TW" dirty="0">
                <a:solidFill>
                  <a:srgbClr val="FF0000"/>
                </a:solidFill>
              </a:rPr>
              <a:t>8</a:t>
            </a:r>
            <a:r>
              <a:rPr lang="en-US" altLang="zh-TW" dirty="0">
                <a:solidFill>
                  <a:schemeClr val="accent1"/>
                </a:solidFill>
              </a:rPr>
              <a:t>/</a:t>
            </a:r>
            <a:r>
              <a:rPr lang="en-US" altLang="zh-TW" dirty="0">
                <a:solidFill>
                  <a:srgbClr val="FF0000"/>
                </a:solidFill>
              </a:rPr>
              <a:t>9</a:t>
            </a:r>
            <a:r>
              <a:rPr lang="en-US" altLang="zh-TW" dirty="0">
                <a:solidFill>
                  <a:schemeClr val="accent1"/>
                </a:solidFill>
              </a:rPr>
              <a:t>/6/</a:t>
            </a:r>
            <a:r>
              <a:rPr lang="en-US" altLang="zh-TW" dirty="0">
                <a:solidFill>
                  <a:srgbClr val="FF0000"/>
                </a:solidFill>
              </a:rPr>
              <a:t>30</a:t>
            </a:r>
            <a:r>
              <a:rPr lang="en-US" altLang="zh-TW" dirty="0">
                <a:solidFill>
                  <a:schemeClr val="accent1"/>
                </a:solidFill>
              </a:rPr>
              <a:t>/18/28/</a:t>
            </a:r>
            <a:r>
              <a:rPr lang="en-US" altLang="zh-TW" dirty="0">
                <a:solidFill>
                  <a:srgbClr val="FF0000"/>
                </a:solidFill>
              </a:rPr>
              <a:t>36</a:t>
            </a:r>
            <a:r>
              <a:rPr lang="en-US" altLang="zh-TW" dirty="0">
                <a:solidFill>
                  <a:schemeClr val="accent1"/>
                </a:solidFill>
              </a:rPr>
              <a:t>/3/16</a:t>
            </a:r>
            <a:r>
              <a:rPr lang="en-US" altLang="zh-TW" dirty="0"/>
              <a:t>/27/33/14/22/24/29/32/4/10/11/13/19/25/2/5/7/12/15/20/21/23/26/31/38/39/1/34/35/37/</a:t>
            </a:r>
          </a:p>
          <a:p>
            <a:r>
              <a:rPr lang="zh-TW" altLang="en-US" dirty="0"/>
              <a:t>星期二 </a:t>
            </a:r>
            <a:r>
              <a:rPr lang="en-US" altLang="zh-TW" dirty="0"/>
              <a:t>: </a:t>
            </a:r>
            <a:r>
              <a:rPr lang="en-US" altLang="zh-TW" dirty="0">
                <a:solidFill>
                  <a:srgbClr val="FF0000"/>
                </a:solidFill>
              </a:rPr>
              <a:t>21</a:t>
            </a:r>
            <a:r>
              <a:rPr lang="en-US" altLang="zh-TW" dirty="0">
                <a:solidFill>
                  <a:schemeClr val="accent1"/>
                </a:solidFill>
              </a:rPr>
              <a:t>/</a:t>
            </a:r>
            <a:r>
              <a:rPr lang="en-US" altLang="zh-TW" dirty="0">
                <a:solidFill>
                  <a:srgbClr val="FF0000"/>
                </a:solidFill>
              </a:rPr>
              <a:t>17</a:t>
            </a:r>
            <a:r>
              <a:rPr lang="en-US" altLang="zh-TW" dirty="0">
                <a:solidFill>
                  <a:schemeClr val="accent1"/>
                </a:solidFill>
              </a:rPr>
              <a:t>/</a:t>
            </a:r>
            <a:r>
              <a:rPr lang="en-US" altLang="zh-TW" dirty="0">
                <a:solidFill>
                  <a:srgbClr val="FF0000"/>
                </a:solidFill>
              </a:rPr>
              <a:t>2</a:t>
            </a:r>
            <a:r>
              <a:rPr lang="en-US" altLang="zh-TW" dirty="0">
                <a:solidFill>
                  <a:schemeClr val="accent1"/>
                </a:solidFill>
              </a:rPr>
              <a:t>/</a:t>
            </a:r>
            <a:r>
              <a:rPr lang="en-US" altLang="zh-TW" dirty="0">
                <a:solidFill>
                  <a:srgbClr val="FF0000"/>
                </a:solidFill>
              </a:rPr>
              <a:t>20</a:t>
            </a:r>
            <a:r>
              <a:rPr lang="en-US" altLang="zh-TW" dirty="0">
                <a:solidFill>
                  <a:schemeClr val="accent1"/>
                </a:solidFill>
              </a:rPr>
              <a:t>/32/</a:t>
            </a:r>
            <a:r>
              <a:rPr lang="en-US" altLang="zh-TW" dirty="0">
                <a:solidFill>
                  <a:srgbClr val="FF0000"/>
                </a:solidFill>
              </a:rPr>
              <a:t>4</a:t>
            </a:r>
            <a:r>
              <a:rPr lang="en-US" altLang="zh-TW" dirty="0">
                <a:solidFill>
                  <a:schemeClr val="accent1"/>
                </a:solidFill>
              </a:rPr>
              <a:t>/5/</a:t>
            </a:r>
            <a:r>
              <a:rPr lang="en-US" altLang="zh-TW" dirty="0">
                <a:solidFill>
                  <a:srgbClr val="FF0000"/>
                </a:solidFill>
              </a:rPr>
              <a:t>19</a:t>
            </a:r>
            <a:r>
              <a:rPr lang="en-US" altLang="zh-TW" dirty="0">
                <a:solidFill>
                  <a:schemeClr val="accent1"/>
                </a:solidFill>
              </a:rPr>
              <a:t>/</a:t>
            </a:r>
            <a:r>
              <a:rPr lang="en-US" altLang="zh-TW" dirty="0">
                <a:solidFill>
                  <a:srgbClr val="FF0000"/>
                </a:solidFill>
              </a:rPr>
              <a:t>34</a:t>
            </a:r>
            <a:r>
              <a:rPr lang="en-US" altLang="zh-TW" dirty="0">
                <a:solidFill>
                  <a:schemeClr val="accent1"/>
                </a:solidFill>
              </a:rPr>
              <a:t>/15</a:t>
            </a:r>
            <a:r>
              <a:rPr lang="en-US" altLang="zh-TW" dirty="0"/>
              <a:t>/25/28/38/39/9/12/30/35/7/10/13/22/26/27/29/31/1/3/6/11/23/33/37/8/18/36/16/24/14/</a:t>
            </a:r>
          </a:p>
          <a:p>
            <a:r>
              <a:rPr lang="zh-TW" altLang="en-US" dirty="0"/>
              <a:t>星期三 </a:t>
            </a:r>
            <a:r>
              <a:rPr lang="en-US" altLang="zh-TW" dirty="0"/>
              <a:t>: </a:t>
            </a:r>
            <a:r>
              <a:rPr lang="en-US" altLang="zh-TW" dirty="0">
                <a:solidFill>
                  <a:schemeClr val="accent1"/>
                </a:solidFill>
              </a:rPr>
              <a:t>2/</a:t>
            </a:r>
            <a:r>
              <a:rPr lang="en-US" altLang="zh-TW" dirty="0">
                <a:solidFill>
                  <a:srgbClr val="FF0000"/>
                </a:solidFill>
              </a:rPr>
              <a:t>27</a:t>
            </a:r>
            <a:r>
              <a:rPr lang="en-US" altLang="zh-TW" dirty="0">
                <a:solidFill>
                  <a:schemeClr val="accent1"/>
                </a:solidFill>
              </a:rPr>
              <a:t>/32/</a:t>
            </a:r>
            <a:r>
              <a:rPr lang="en-US" altLang="zh-TW" dirty="0">
                <a:solidFill>
                  <a:srgbClr val="FF0000"/>
                </a:solidFill>
              </a:rPr>
              <a:t>5</a:t>
            </a:r>
            <a:r>
              <a:rPr lang="en-US" altLang="zh-TW" dirty="0">
                <a:solidFill>
                  <a:schemeClr val="accent1"/>
                </a:solidFill>
              </a:rPr>
              <a:t>/</a:t>
            </a:r>
            <a:r>
              <a:rPr lang="en-US" altLang="zh-TW" dirty="0">
                <a:solidFill>
                  <a:srgbClr val="FF0000"/>
                </a:solidFill>
              </a:rPr>
              <a:t>9</a:t>
            </a:r>
            <a:r>
              <a:rPr lang="en-US" altLang="zh-TW" dirty="0">
                <a:solidFill>
                  <a:schemeClr val="accent1"/>
                </a:solidFill>
              </a:rPr>
              <a:t>/11/</a:t>
            </a:r>
            <a:r>
              <a:rPr lang="en-US" altLang="zh-TW" dirty="0">
                <a:solidFill>
                  <a:srgbClr val="FF0000"/>
                </a:solidFill>
              </a:rPr>
              <a:t>15</a:t>
            </a:r>
            <a:r>
              <a:rPr lang="en-US" altLang="zh-TW" dirty="0">
                <a:solidFill>
                  <a:schemeClr val="accent1"/>
                </a:solidFill>
              </a:rPr>
              <a:t>/</a:t>
            </a:r>
            <a:r>
              <a:rPr lang="en-US" altLang="zh-TW" dirty="0">
                <a:solidFill>
                  <a:srgbClr val="FF0000"/>
                </a:solidFill>
              </a:rPr>
              <a:t>17</a:t>
            </a:r>
            <a:r>
              <a:rPr lang="en-US" altLang="zh-TW" dirty="0">
                <a:solidFill>
                  <a:schemeClr val="accent1"/>
                </a:solidFill>
              </a:rPr>
              <a:t>/</a:t>
            </a:r>
            <a:r>
              <a:rPr lang="en-US" altLang="zh-TW" dirty="0">
                <a:solidFill>
                  <a:srgbClr val="FF0000"/>
                </a:solidFill>
              </a:rPr>
              <a:t>34</a:t>
            </a:r>
            <a:r>
              <a:rPr lang="en-US" altLang="zh-TW" dirty="0">
                <a:solidFill>
                  <a:schemeClr val="accent1"/>
                </a:solidFill>
              </a:rPr>
              <a:t>/38</a:t>
            </a:r>
            <a:r>
              <a:rPr lang="en-US" altLang="zh-TW" dirty="0"/>
              <a:t>/7/13/16/31/1/8/12/14/33/35/36/4/19/20/21/25/29/39/3/10/18/22/6/23/28/37/24/26/30/</a:t>
            </a:r>
          </a:p>
          <a:p>
            <a:r>
              <a:rPr lang="zh-TW" altLang="en-US" dirty="0"/>
              <a:t>星期四 </a:t>
            </a:r>
            <a:r>
              <a:rPr lang="en-US" altLang="zh-TW" dirty="0"/>
              <a:t>: </a:t>
            </a:r>
            <a:r>
              <a:rPr lang="en-US" altLang="zh-TW" dirty="0">
                <a:solidFill>
                  <a:srgbClr val="FF0000"/>
                </a:solidFill>
              </a:rPr>
              <a:t>25</a:t>
            </a:r>
            <a:r>
              <a:rPr lang="en-US" altLang="zh-TW" dirty="0">
                <a:solidFill>
                  <a:schemeClr val="accent1"/>
                </a:solidFill>
              </a:rPr>
              <a:t>/</a:t>
            </a:r>
            <a:r>
              <a:rPr lang="en-US" altLang="zh-TW" dirty="0">
                <a:solidFill>
                  <a:srgbClr val="FF0000"/>
                </a:solidFill>
              </a:rPr>
              <a:t>11</a:t>
            </a:r>
            <a:r>
              <a:rPr lang="en-US" altLang="zh-TW" dirty="0">
                <a:solidFill>
                  <a:schemeClr val="accent1"/>
                </a:solidFill>
              </a:rPr>
              <a:t>/</a:t>
            </a:r>
            <a:r>
              <a:rPr lang="en-US" altLang="zh-TW" dirty="0">
                <a:solidFill>
                  <a:srgbClr val="FF0000"/>
                </a:solidFill>
              </a:rPr>
              <a:t>7</a:t>
            </a:r>
            <a:r>
              <a:rPr lang="en-US" altLang="zh-TW" dirty="0">
                <a:solidFill>
                  <a:schemeClr val="accent1"/>
                </a:solidFill>
              </a:rPr>
              <a:t>/9/</a:t>
            </a:r>
            <a:r>
              <a:rPr lang="en-US" altLang="zh-TW" dirty="0">
                <a:solidFill>
                  <a:srgbClr val="FF0000"/>
                </a:solidFill>
              </a:rPr>
              <a:t>16</a:t>
            </a:r>
            <a:r>
              <a:rPr lang="en-US" altLang="zh-TW" dirty="0">
                <a:solidFill>
                  <a:schemeClr val="accent1"/>
                </a:solidFill>
              </a:rPr>
              <a:t>/</a:t>
            </a:r>
            <a:r>
              <a:rPr lang="en-US" altLang="zh-TW" dirty="0">
                <a:solidFill>
                  <a:srgbClr val="FF0000"/>
                </a:solidFill>
              </a:rPr>
              <a:t>17</a:t>
            </a:r>
            <a:r>
              <a:rPr lang="en-US" altLang="zh-TW" dirty="0">
                <a:solidFill>
                  <a:schemeClr val="accent1"/>
                </a:solidFill>
              </a:rPr>
              <a:t>/1/</a:t>
            </a:r>
            <a:r>
              <a:rPr lang="en-US" altLang="zh-TW" dirty="0">
                <a:solidFill>
                  <a:srgbClr val="FF0000"/>
                </a:solidFill>
              </a:rPr>
              <a:t>2</a:t>
            </a:r>
            <a:r>
              <a:rPr lang="en-US" altLang="zh-TW" dirty="0">
                <a:solidFill>
                  <a:schemeClr val="accent1"/>
                </a:solidFill>
              </a:rPr>
              <a:t>/22/</a:t>
            </a:r>
            <a:r>
              <a:rPr lang="en-US" altLang="zh-TW" dirty="0">
                <a:solidFill>
                  <a:srgbClr val="FF0000"/>
                </a:solidFill>
              </a:rPr>
              <a:t>23</a:t>
            </a:r>
            <a:r>
              <a:rPr lang="en-US" altLang="zh-TW" dirty="0"/>
              <a:t>/27/4/10/21/24/33/37/39/5/6/12/14/20/26/29/30/34/35/36/18/19/31/3/8/13/15/28/32/38/</a:t>
            </a:r>
          </a:p>
          <a:p>
            <a:r>
              <a:rPr lang="zh-TW" altLang="en-US" dirty="0"/>
              <a:t>星期五 </a:t>
            </a:r>
            <a:r>
              <a:rPr lang="en-US" altLang="zh-TW" dirty="0"/>
              <a:t>: </a:t>
            </a:r>
            <a:r>
              <a:rPr lang="en-US" altLang="zh-TW" dirty="0">
                <a:solidFill>
                  <a:srgbClr val="FF0000"/>
                </a:solidFill>
              </a:rPr>
              <a:t>32</a:t>
            </a:r>
            <a:r>
              <a:rPr lang="en-US" altLang="zh-TW" dirty="0">
                <a:solidFill>
                  <a:schemeClr val="accent1"/>
                </a:solidFill>
              </a:rPr>
              <a:t>/</a:t>
            </a:r>
            <a:r>
              <a:rPr lang="en-US" altLang="zh-TW" dirty="0">
                <a:solidFill>
                  <a:srgbClr val="FF0000"/>
                </a:solidFill>
              </a:rPr>
              <a:t>8</a:t>
            </a:r>
            <a:r>
              <a:rPr lang="en-US" altLang="zh-TW" dirty="0">
                <a:solidFill>
                  <a:schemeClr val="accent1"/>
                </a:solidFill>
              </a:rPr>
              <a:t>/20/</a:t>
            </a:r>
            <a:r>
              <a:rPr lang="en-US" altLang="zh-TW" dirty="0">
                <a:solidFill>
                  <a:srgbClr val="FF0000"/>
                </a:solidFill>
              </a:rPr>
              <a:t>5</a:t>
            </a:r>
            <a:r>
              <a:rPr lang="en-US" altLang="zh-TW" dirty="0">
                <a:solidFill>
                  <a:schemeClr val="accent1"/>
                </a:solidFill>
              </a:rPr>
              <a:t>/</a:t>
            </a:r>
            <a:r>
              <a:rPr lang="en-US" altLang="zh-TW" dirty="0">
                <a:solidFill>
                  <a:srgbClr val="FF0000"/>
                </a:solidFill>
              </a:rPr>
              <a:t>15</a:t>
            </a:r>
            <a:r>
              <a:rPr lang="en-US" altLang="zh-TW" dirty="0">
                <a:solidFill>
                  <a:schemeClr val="accent1"/>
                </a:solidFill>
              </a:rPr>
              <a:t>/</a:t>
            </a:r>
            <a:r>
              <a:rPr lang="en-US" altLang="zh-TW" dirty="0">
                <a:solidFill>
                  <a:srgbClr val="FF0000"/>
                </a:solidFill>
              </a:rPr>
              <a:t>18</a:t>
            </a:r>
            <a:r>
              <a:rPr lang="en-US" altLang="zh-TW" dirty="0">
                <a:solidFill>
                  <a:schemeClr val="accent1"/>
                </a:solidFill>
              </a:rPr>
              <a:t>/</a:t>
            </a:r>
            <a:r>
              <a:rPr lang="en-US" altLang="zh-TW" dirty="0">
                <a:solidFill>
                  <a:srgbClr val="FF0000"/>
                </a:solidFill>
              </a:rPr>
              <a:t>35</a:t>
            </a:r>
            <a:r>
              <a:rPr lang="en-US" altLang="zh-TW" dirty="0">
                <a:solidFill>
                  <a:schemeClr val="accent1"/>
                </a:solidFill>
              </a:rPr>
              <a:t>/</a:t>
            </a:r>
            <a:r>
              <a:rPr lang="en-US" altLang="zh-TW" dirty="0">
                <a:solidFill>
                  <a:srgbClr val="FF0000"/>
                </a:solidFill>
              </a:rPr>
              <a:t>6</a:t>
            </a:r>
            <a:r>
              <a:rPr lang="en-US" altLang="zh-TW" dirty="0">
                <a:solidFill>
                  <a:schemeClr val="accent1"/>
                </a:solidFill>
              </a:rPr>
              <a:t>/10/</a:t>
            </a:r>
            <a:r>
              <a:rPr lang="en-US" altLang="zh-TW" dirty="0">
                <a:solidFill>
                  <a:srgbClr val="FF0000"/>
                </a:solidFill>
              </a:rPr>
              <a:t>22</a:t>
            </a:r>
            <a:r>
              <a:rPr lang="en-US" altLang="zh-TW" dirty="0"/>
              <a:t>/25/33/2/3/7/16/30/36/4/12/13/24/28/31/14/19/21/23/29/34/1/11/26/27/37/9/17/38/39/</a:t>
            </a:r>
          </a:p>
          <a:p>
            <a:r>
              <a:rPr lang="zh-TW" altLang="en-US" dirty="0" smtClean="0"/>
              <a:t>星期六 </a:t>
            </a:r>
            <a:r>
              <a:rPr lang="en-US" altLang="zh-TW" dirty="0" smtClean="0"/>
              <a:t>: </a:t>
            </a:r>
            <a:r>
              <a:rPr lang="en-US" altLang="zh-TW" dirty="0" smtClean="0">
                <a:solidFill>
                  <a:srgbClr val="FF0000"/>
                </a:solidFill>
              </a:rPr>
              <a:t>15</a:t>
            </a:r>
            <a:r>
              <a:rPr lang="en-US" altLang="zh-TW" dirty="0" smtClean="0">
                <a:solidFill>
                  <a:schemeClr val="accent1"/>
                </a:solidFill>
              </a:rPr>
              <a:t>/</a:t>
            </a:r>
            <a:r>
              <a:rPr lang="en-US" altLang="zh-TW" dirty="0" smtClean="0">
                <a:solidFill>
                  <a:srgbClr val="FF0000"/>
                </a:solidFill>
              </a:rPr>
              <a:t>20</a:t>
            </a:r>
            <a:r>
              <a:rPr lang="en-US" altLang="zh-TW" dirty="0" smtClean="0">
                <a:solidFill>
                  <a:schemeClr val="accent1"/>
                </a:solidFill>
              </a:rPr>
              <a:t>/</a:t>
            </a:r>
            <a:r>
              <a:rPr lang="en-US" altLang="zh-TW" dirty="0" smtClean="0">
                <a:solidFill>
                  <a:srgbClr val="FF0000"/>
                </a:solidFill>
              </a:rPr>
              <a:t>10</a:t>
            </a:r>
            <a:r>
              <a:rPr lang="en-US" altLang="zh-TW" dirty="0" smtClean="0">
                <a:solidFill>
                  <a:schemeClr val="accent1"/>
                </a:solidFill>
              </a:rPr>
              <a:t>/37/1/</a:t>
            </a:r>
            <a:r>
              <a:rPr lang="en-US" altLang="zh-TW" dirty="0" smtClean="0">
                <a:solidFill>
                  <a:srgbClr val="FF0000"/>
                </a:solidFill>
              </a:rPr>
              <a:t>17</a:t>
            </a:r>
            <a:r>
              <a:rPr lang="en-US" altLang="zh-TW" dirty="0" smtClean="0">
                <a:solidFill>
                  <a:schemeClr val="accent1"/>
                </a:solidFill>
              </a:rPr>
              <a:t>/</a:t>
            </a:r>
            <a:r>
              <a:rPr lang="en-US" altLang="zh-TW" dirty="0" smtClean="0">
                <a:solidFill>
                  <a:srgbClr val="FF0000"/>
                </a:solidFill>
              </a:rPr>
              <a:t>22</a:t>
            </a:r>
            <a:r>
              <a:rPr lang="en-US" altLang="zh-TW" dirty="0" smtClean="0">
                <a:solidFill>
                  <a:schemeClr val="accent1"/>
                </a:solidFill>
              </a:rPr>
              <a:t>/</a:t>
            </a:r>
            <a:r>
              <a:rPr lang="en-US" altLang="zh-TW" dirty="0" smtClean="0">
                <a:solidFill>
                  <a:srgbClr val="FF0000"/>
                </a:solidFill>
              </a:rPr>
              <a:t>9</a:t>
            </a:r>
            <a:r>
              <a:rPr lang="en-US" altLang="zh-TW" dirty="0" smtClean="0">
                <a:solidFill>
                  <a:schemeClr val="accent1"/>
                </a:solidFill>
              </a:rPr>
              <a:t>/12/</a:t>
            </a:r>
            <a:r>
              <a:rPr lang="en-US" altLang="zh-TW" dirty="0" smtClean="0">
                <a:solidFill>
                  <a:srgbClr val="FF0000"/>
                </a:solidFill>
              </a:rPr>
              <a:t>16</a:t>
            </a:r>
            <a:r>
              <a:rPr lang="en-US" altLang="zh-TW" dirty="0" smtClean="0"/>
              <a:t>/25/29/5/7/18/28/38/11/35/4/8/21/31/2/3/6/23/34/39/26/27/36/13/19/30/32/14/24/33/</a:t>
            </a:r>
            <a:endParaRPr lang="zh-TW" altLang="en-US" dirty="0" smtClean="0"/>
          </a:p>
          <a:p>
            <a:endParaRPr lang="en-US" altLang="zh-TW" dirty="0" smtClean="0"/>
          </a:p>
          <a:p>
            <a:endParaRPr lang="zh-TW" altLang="en-US" dirty="0"/>
          </a:p>
          <a:p>
            <a:endParaRPr lang="zh-TW" altLang="en-US" dirty="0"/>
          </a:p>
        </p:txBody>
      </p:sp>
    </p:spTree>
    <p:extLst>
      <p:ext uri="{BB962C8B-B14F-4D97-AF65-F5344CB8AC3E}">
        <p14:creationId xmlns:p14="http://schemas.microsoft.com/office/powerpoint/2010/main" val="13449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84310" y="401595"/>
            <a:ext cx="10018713" cy="871151"/>
          </a:xfrm>
        </p:spPr>
        <p:txBody>
          <a:bodyPr/>
          <a:lstStyle/>
          <a:p>
            <a:r>
              <a:rPr lang="zh-TW" altLang="en-US" dirty="0" smtClean="0"/>
              <a:t>統計學盲點思考</a:t>
            </a:r>
            <a:endParaRPr lang="zh-TW" altLang="en-US" dirty="0"/>
          </a:p>
        </p:txBody>
      </p:sp>
      <p:sp>
        <p:nvSpPr>
          <p:cNvPr id="3" name="內容版面配置區 2"/>
          <p:cNvSpPr>
            <a:spLocks noGrp="1"/>
          </p:cNvSpPr>
          <p:nvPr>
            <p:ph idx="1"/>
          </p:nvPr>
        </p:nvSpPr>
        <p:spPr>
          <a:xfrm>
            <a:off x="1484310" y="1443680"/>
            <a:ext cx="10018713" cy="4536990"/>
          </a:xfrm>
        </p:spPr>
        <p:txBody>
          <a:bodyPr>
            <a:normAutofit/>
          </a:bodyPr>
          <a:lstStyle/>
          <a:p>
            <a:r>
              <a:rPr lang="zh-TW" altLang="en-US" dirty="0" smtClean="0"/>
              <a:t>首先當我們利用統計概念算好之後，得出表面感覺不錯的數字，正沾沾自喜以為能夠受用的時候。</a:t>
            </a:r>
            <a:endParaRPr lang="en-US" altLang="zh-TW" dirty="0" smtClean="0"/>
          </a:p>
          <a:p>
            <a:r>
              <a:rPr lang="zh-TW" altLang="en-US" dirty="0" smtClean="0"/>
              <a:t>狂人將這數據套用在每個禮拜去觀察，效果是不好的，得出來的永遠不是我們想要的，所以仿間很多喜歡用近期數字強弱的方式來唬攏彩迷的一些程式撰寫者，常用這樣的手法讓您的思考邏輯承認這樣的數據。</a:t>
            </a:r>
            <a:endParaRPr lang="en-US" altLang="zh-TW" dirty="0" smtClean="0"/>
          </a:p>
          <a:p>
            <a:r>
              <a:rPr lang="zh-TW" altLang="en-US" dirty="0" smtClean="0"/>
              <a:t>所以</a:t>
            </a:r>
            <a:r>
              <a:rPr lang="zh-TW" altLang="en-US" dirty="0"/>
              <a:t>為</a:t>
            </a:r>
            <a:r>
              <a:rPr lang="zh-TW" altLang="en-US" dirty="0" smtClean="0"/>
              <a:t>甚麼程式不能只看幾天表現的用意就在這，一個方法出來必須一兩年成敗來觀察整體數據，而不只單單數字統計數據。</a:t>
            </a:r>
            <a:endParaRPr lang="en-US" altLang="zh-TW" dirty="0" smtClean="0"/>
          </a:p>
          <a:p>
            <a:r>
              <a:rPr lang="zh-TW" altLang="en-US" dirty="0" smtClean="0"/>
              <a:t>這單</a:t>
            </a:r>
            <a:r>
              <a:rPr lang="zh-TW" altLang="en-US" dirty="0"/>
              <a:t>元</a:t>
            </a:r>
            <a:r>
              <a:rPr lang="zh-TW" altLang="en-US" dirty="0" smtClean="0"/>
              <a:t>不是教大家怎挑數字，而是教大家了解甚麼才能夠在機率上戰勝。</a:t>
            </a:r>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1609425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機器人">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TM03457496[[fn=視差]]</Template>
  <TotalTime>32</TotalTime>
  <Words>303</Words>
  <Application>Microsoft Office PowerPoint</Application>
  <PresentationFormat>寬螢幕</PresentationFormat>
  <Paragraphs>39</Paragraphs>
  <Slides>5</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5</vt:i4>
      </vt:variant>
    </vt:vector>
  </HeadingPairs>
  <TitlesOfParts>
    <vt:vector size="9" baseType="lpstr">
      <vt:lpstr>新細明體</vt:lpstr>
      <vt:lpstr>Arial</vt:lpstr>
      <vt:lpstr>Corbel</vt:lpstr>
      <vt:lpstr>機器人</vt:lpstr>
      <vt:lpstr>539 星期定位統計學</vt:lpstr>
      <vt:lpstr>2016年程式統計禮拜一到六的強弱順序</vt:lpstr>
      <vt:lpstr>2017年程式統計禮拜一到六的強弱順序</vt:lpstr>
      <vt:lpstr>兩年來前10個數字的共通點</vt:lpstr>
      <vt:lpstr>統計學盲點思考</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539 星期定位統計學</dc:title>
  <dc:creator>USER</dc:creator>
  <cp:lastModifiedBy>USER</cp:lastModifiedBy>
  <cp:revision>8</cp:revision>
  <dcterms:created xsi:type="dcterms:W3CDTF">2017-08-14T03:28:32Z</dcterms:created>
  <dcterms:modified xsi:type="dcterms:W3CDTF">2017-08-14T06:43:06Z</dcterms:modified>
</cp:coreProperties>
</file>